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16"/>
  </p:notesMasterIdLst>
  <p:sldIdLst>
    <p:sldId id="291" r:id="rId5"/>
    <p:sldId id="292" r:id="rId6"/>
    <p:sldId id="278" r:id="rId7"/>
    <p:sldId id="283" r:id="rId8"/>
    <p:sldId id="290" r:id="rId9"/>
    <p:sldId id="285" r:id="rId10"/>
    <p:sldId id="286" r:id="rId11"/>
    <p:sldId id="287" r:id="rId12"/>
    <p:sldId id="288" r:id="rId13"/>
    <p:sldId id="289" r:id="rId14"/>
    <p:sldId id="279" r:id="rId15"/>
  </p:sldIdLst>
  <p:sldSz cx="9144000" cy="6858000" type="screen4x3"/>
  <p:notesSz cx="10234613" cy="7099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D0D"/>
    <a:srgbClr val="F33131"/>
    <a:srgbClr val="E50D0D"/>
    <a:srgbClr val="EE4B9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5332" autoAdjust="0"/>
  </p:normalViewPr>
  <p:slideViewPr>
    <p:cSldViewPr>
      <p:cViewPr varScale="1">
        <p:scale>
          <a:sx n="105" d="100"/>
          <a:sy n="105" d="100"/>
        </p:scale>
        <p:origin x="1530"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183132EB-9614-46B8-8781-EB61423D683C}" type="datetimeFigureOut">
              <a:rPr lang="it-IT" smtClean="0"/>
              <a:t>08/11/2022</a:t>
            </a:fld>
            <a:endParaRPr lang="it-IT"/>
          </a:p>
        </p:txBody>
      </p:sp>
      <p:sp>
        <p:nvSpPr>
          <p:cNvPr id="4" name="Segnaposto immagine diapositiva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23938" y="3416300"/>
            <a:ext cx="8186737" cy="2795588"/>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3700"/>
            <a:ext cx="4435475" cy="3556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797550" y="6743700"/>
            <a:ext cx="4435475" cy="355600"/>
          </a:xfrm>
          <a:prstGeom prst="rect">
            <a:avLst/>
          </a:prstGeom>
        </p:spPr>
        <p:txBody>
          <a:bodyPr vert="horz" lIns="91440" tIns="45720" rIns="91440" bIns="45720" rtlCol="0" anchor="b"/>
          <a:lstStyle>
            <a:lvl1pPr algn="r">
              <a:defRPr sz="1200"/>
            </a:lvl1pPr>
          </a:lstStyle>
          <a:p>
            <a:fld id="{9A511796-282E-41FE-8D29-F1B4D9A1D50A}" type="slidenum">
              <a:rPr lang="it-IT" smtClean="0"/>
              <a:t>‹N›</a:t>
            </a:fld>
            <a:endParaRPr lang="it-IT"/>
          </a:p>
        </p:txBody>
      </p:sp>
    </p:spTree>
    <p:extLst>
      <p:ext uri="{BB962C8B-B14F-4D97-AF65-F5344CB8AC3E}">
        <p14:creationId xmlns:p14="http://schemas.microsoft.com/office/powerpoint/2010/main" val="270911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D8BD707-D9CF-40AE-B4C6-C98DA3205C09}" type="datetimeFigureOut">
              <a:rPr lang="en-US" smtClean="0"/>
              <a:t>11/8/2022</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377238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8BD707-D9CF-40AE-B4C6-C98DA3205C09}" type="datetimeFigureOut">
              <a:rPr lang="en-US" smtClean="0"/>
              <a:t>11/8/2022</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255837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8BD707-D9CF-40AE-B4C6-C98DA3205C09}" type="datetimeFigureOut">
              <a:rPr lang="en-US" smtClean="0"/>
              <a:t>11/8/2022</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386777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149514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4" name="Holder 4"/>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219445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8BD707-D9CF-40AE-B4C6-C98DA3205C09}" type="datetimeFigureOut">
              <a:rPr lang="en-US" smtClean="0"/>
              <a:t>11/8/2022</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115378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1D8BD707-D9CF-40AE-B4C6-C98DA3205C09}" type="datetimeFigureOut">
              <a:rPr lang="en-US" smtClean="0"/>
              <a:t>11/8/2022</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30018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D8BD707-D9CF-40AE-B4C6-C98DA3205C09}" type="datetimeFigureOut">
              <a:rPr lang="en-US" smtClean="0"/>
              <a:t>11/8/2022</a:t>
            </a:fld>
            <a:endParaRPr lang="en-US"/>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220437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D8BD707-D9CF-40AE-B4C6-C98DA3205C09}" type="datetimeFigureOut">
              <a:rPr lang="en-US" smtClean="0"/>
              <a:t>11/8/2022</a:t>
            </a:fld>
            <a:endParaRPr lang="en-US"/>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64674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D8BD707-D9CF-40AE-B4C6-C98DA3205C09}" type="datetimeFigureOut">
              <a:rPr lang="en-US" smtClean="0"/>
              <a:t>11/8/2022</a:t>
            </a:fld>
            <a:endParaRPr lang="en-US"/>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334782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D8BD707-D9CF-40AE-B4C6-C98DA3205C09}" type="datetimeFigureOut">
              <a:rPr lang="en-US" smtClean="0"/>
              <a:t>11/8/2022</a:t>
            </a:fld>
            <a:endParaRPr lang="en-US"/>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198276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D8BD707-D9CF-40AE-B4C6-C98DA3205C09}" type="datetimeFigureOut">
              <a:rPr lang="en-US" smtClean="0"/>
              <a:t>11/8/2022</a:t>
            </a:fld>
            <a:endParaRPr lang="en-US"/>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8126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D8BD707-D9CF-40AE-B4C6-C98DA3205C09}" type="datetimeFigureOut">
              <a:rPr lang="en-US" smtClean="0"/>
              <a:t>11/8/2022</a:t>
            </a:fld>
            <a:endParaRPr lang="en-US"/>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223506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11/8/2022</a:t>
            </a:fld>
            <a:endParaRPr lang="en-US"/>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66675">
              <a:lnSpc>
                <a:spcPts val="795"/>
              </a:lnSpc>
            </a:pPr>
            <a:r>
              <a:rPr lang="it-IT" spc="10"/>
              <a:t>lin</a:t>
            </a:r>
            <a:r>
              <a:rPr lang="it-IT" spc="5"/>
              <a:t>k</a:t>
            </a:r>
            <a:r>
              <a:rPr lang="it-IT" spc="15"/>
              <a:t>edin.com.companies</a:t>
            </a:r>
            <a:r>
              <a:rPr lang="it-IT"/>
              <a:t>  </a:t>
            </a:r>
            <a:r>
              <a:rPr lang="it-IT" spc="-60"/>
              <a:t> </a:t>
            </a:r>
            <a:r>
              <a:rPr lang="it-IT" b="1" spc="-45">
                <a:latin typeface="Arial"/>
                <a:cs typeface="Arial"/>
              </a:rPr>
              <a:t>|</a:t>
            </a:r>
            <a:r>
              <a:rPr lang="it-IT" b="1">
                <a:latin typeface="Arial"/>
                <a:cs typeface="Arial"/>
              </a:rPr>
              <a:t>  </a:t>
            </a:r>
            <a:r>
              <a:rPr lang="it-IT" b="1" spc="-60">
                <a:latin typeface="Arial"/>
                <a:cs typeface="Arial"/>
              </a:rPr>
              <a:t> </a:t>
            </a:r>
            <a:fld id="{81D60167-4931-47E6-BA6A-407CBD079E47}" type="slidenum">
              <a:rPr b="1" spc="35" smtClean="0">
                <a:latin typeface="Arial"/>
                <a:cs typeface="Arial"/>
              </a:rPr>
              <a:t>‹N›</a:t>
            </a:fld>
            <a:endParaRPr b="1" spc="35" dirty="0">
              <a:latin typeface="Arial"/>
              <a:cs typeface="Arial"/>
            </a:endParaRPr>
          </a:p>
        </p:txBody>
      </p:sp>
    </p:spTree>
    <p:extLst>
      <p:ext uri="{BB962C8B-B14F-4D97-AF65-F5344CB8AC3E}">
        <p14:creationId xmlns:p14="http://schemas.microsoft.com/office/powerpoint/2010/main" val="21735445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228600" y="2125980"/>
            <a:ext cx="8623520" cy="95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333500" y="2125961"/>
            <a:ext cx="6413720" cy="1015663"/>
          </a:xfrm>
          <a:prstGeom prst="rect">
            <a:avLst/>
          </a:prstGeom>
          <a:solidFill>
            <a:schemeClr val="bg1"/>
          </a:solidFill>
        </p:spPr>
        <p:txBody>
          <a:bodyPr wrap="square" rtlCol="0">
            <a:spAutoFit/>
          </a:bodyPr>
          <a:lstStyle/>
          <a:p>
            <a:pPr algn="ctr"/>
            <a:r>
              <a:rPr lang="it-IT" sz="2000" i="1" dirty="0">
                <a:cs typeface="Arial BOLD" panose="020B0704020202020204" pitchFamily="34" charset="0"/>
              </a:rPr>
              <a:t>Elezioni suppletive per </a:t>
            </a:r>
            <a:r>
              <a:rPr lang="it-IT" sz="2000" i="1">
                <a:cs typeface="Arial BOLD" panose="020B0704020202020204" pitchFamily="34" charset="0"/>
              </a:rPr>
              <a:t>la nomina di </a:t>
            </a:r>
            <a:r>
              <a:rPr lang="it-IT" sz="2000" i="1" dirty="0">
                <a:cs typeface="Arial BOLD" panose="020B0704020202020204" pitchFamily="34" charset="0"/>
              </a:rPr>
              <a:t>un rappresentante dei docenti di lingua e cultura italiana e dei docenti comandati a esaurimento nel Senato Accademico (10 novembre 2022)</a:t>
            </a:r>
            <a:endParaRPr lang="it-IT" sz="2000" i="1" dirty="0">
              <a:solidFill>
                <a:srgbClr val="FF0000"/>
              </a:solidFill>
              <a:cs typeface="Arial BOLD" panose="020B0704020202020204" pitchFamily="34" charset="0"/>
            </a:endParaRPr>
          </a:p>
        </p:txBody>
      </p:sp>
      <p:pic>
        <p:nvPicPr>
          <p:cNvPr id="6" name="Picture 2" descr="Utilizzo del logo di Ateneo | Università per Stranieri di Perugia">
            <a:extLst>
              <a:ext uri="{FF2B5EF4-FFF2-40B4-BE49-F238E27FC236}">
                <a16:creationId xmlns:a16="http://schemas.microsoft.com/office/drawing/2014/main" id="{34382C28-2704-477A-95B3-43544BB6B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54" y="152400"/>
            <a:ext cx="2312446" cy="1100405"/>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101796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754874"/>
          </a:xfrm>
          <a:prstGeom prst="rect">
            <a:avLst/>
          </a:prstGeom>
        </p:spPr>
        <p:txBody>
          <a:bodyPr wrap="square">
            <a:spAutoFit/>
          </a:bodyPr>
          <a:lstStyle/>
          <a:p>
            <a:r>
              <a:rPr lang="it-IT" sz="1400" i="1" dirty="0"/>
              <a:t>I server che ospitano i dati vengono gestiti da ELIGO?</a:t>
            </a:r>
          </a:p>
          <a:p>
            <a:r>
              <a:rPr lang="it-IT" sz="1400" dirty="0"/>
              <a:t>No. ELIGO lavora su </a:t>
            </a:r>
            <a:r>
              <a:rPr lang="it-IT" sz="1400" dirty="0" err="1"/>
              <a:t>Cloud</a:t>
            </a:r>
            <a:r>
              <a:rPr lang="it-IT" sz="1400" dirty="0"/>
              <a:t> ARUBA certificato per la sicurezza e continuità del suo servizio. Inoltre i dati sono completamente gestiti nel rispetto della GDPR. </a:t>
            </a:r>
          </a:p>
          <a:p>
            <a:endParaRPr lang="it-IT" sz="1400" dirty="0"/>
          </a:p>
          <a:p>
            <a:r>
              <a:rPr lang="it-IT" sz="1400" i="1" dirty="0"/>
              <a:t>I dati dell'elezione vengono utilizzati da ELIGO anche dopo l'elezione?</a:t>
            </a:r>
          </a:p>
          <a:p>
            <a:r>
              <a:rPr lang="it-IT" sz="1400" dirty="0"/>
              <a:t>No. I dati non verranno mai utilizzati per motivi diversi da quelli della votazione stessa. </a:t>
            </a:r>
          </a:p>
          <a:p>
            <a:r>
              <a:rPr lang="it-IT" sz="1400" dirty="0"/>
              <a:t>Tutti i dati personali vengono cancellati dopo 30 giorni conclusa l'elezione.</a:t>
            </a:r>
          </a:p>
          <a:p>
            <a:endParaRPr lang="it-IT" sz="1400" dirty="0"/>
          </a:p>
          <a:p>
            <a:r>
              <a:rPr lang="it-IT" sz="1400" i="1" dirty="0"/>
              <a:t>Cosa succede se durante la votazione si spegne accidentalmente il PC oppure si chiude il browser?</a:t>
            </a:r>
          </a:p>
          <a:p>
            <a:r>
              <a:rPr lang="it-IT" sz="1400" dirty="0"/>
              <a:t>Finché non è stata effettuata la conferma della votazione il votante può accedere e concludere l’espressione del voto.</a:t>
            </a:r>
          </a:p>
          <a:p>
            <a:endParaRPr lang="it-IT" sz="1400" dirty="0"/>
          </a:p>
          <a:p>
            <a:r>
              <a:rPr lang="it-IT" sz="1400" i="1" dirty="0"/>
              <a:t>Cosa succede se il votante esprime un numero di preferenze superiore al consentito?</a:t>
            </a:r>
          </a:p>
          <a:p>
            <a:r>
              <a:rPr lang="it-IT" sz="1400" dirty="0"/>
              <a:t>Il sistema ELIGO segnala l’errore, e impedisce il voto facendo ripetere la votazione.</a:t>
            </a:r>
          </a:p>
          <a:p>
            <a:endParaRPr lang="it-IT" sz="1400" dirty="0"/>
          </a:p>
          <a:p>
            <a:r>
              <a:rPr lang="it-IT" sz="1400" i="1" dirty="0"/>
              <a:t>È previsto il time-out?</a:t>
            </a:r>
          </a:p>
          <a:p>
            <a:pPr algn="just"/>
            <a:r>
              <a:rPr lang="it-IT" sz="1400" dirty="0"/>
              <a:t>Sì. Qualora il sistema non registri movimenti per 20 minuti, viene interrotta automaticamente la votazione,</a:t>
            </a:r>
          </a:p>
          <a:p>
            <a:r>
              <a:rPr lang="it-IT" sz="1400" dirty="0"/>
              <a:t>che può poi, ovviamente, ripartire dall’inizio.</a:t>
            </a:r>
            <a:endParaRPr lang="it-IT" sz="1400" dirty="0">
              <a:latin typeface="CIDFont+F3"/>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8579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752600"/>
            <a:ext cx="4572000" cy="2174441"/>
          </a:xfrm>
          <a:prstGeom prst="rect">
            <a:avLst/>
          </a:prstGeom>
        </p:spPr>
        <p:txBody>
          <a:bodyPr>
            <a:spAutoFit/>
          </a:bodyPr>
          <a:lstStyle/>
          <a:p>
            <a:pPr eaLnBrk="1" hangingPunct="1">
              <a:lnSpc>
                <a:spcPct val="150000"/>
              </a:lnSpc>
              <a:defRPr/>
            </a:pPr>
            <a:r>
              <a:rPr lang="en-US" sz="2400" b="1" dirty="0">
                <a:latin typeface="Arial" panose="020B0604020202020204" pitchFamily="34" charset="0"/>
                <a:ea typeface="ＭＳ Ｐゴシック" charset="0"/>
                <a:cs typeface="Arial" panose="020B0604020202020204" pitchFamily="34" charset="0"/>
              </a:rPr>
              <a:t>Grazie per </a:t>
            </a:r>
            <a:r>
              <a:rPr lang="en-US" sz="2400" b="1" dirty="0" err="1">
                <a:latin typeface="Arial" panose="020B0604020202020204" pitchFamily="34" charset="0"/>
                <a:ea typeface="ＭＳ Ｐゴシック" charset="0"/>
                <a:cs typeface="Arial" panose="020B0604020202020204" pitchFamily="34" charset="0"/>
              </a:rPr>
              <a:t>l’attenzione</a:t>
            </a:r>
            <a:r>
              <a:rPr lang="en-US" sz="2400" b="1" dirty="0">
                <a:latin typeface="Arial" panose="020B0604020202020204" pitchFamily="34" charset="0"/>
                <a:ea typeface="ＭＳ Ｐゴシック" charset="0"/>
                <a:cs typeface="Arial" panose="020B0604020202020204" pitchFamily="34" charset="0"/>
              </a:rPr>
              <a:t>!</a:t>
            </a:r>
          </a:p>
          <a:p>
            <a:pPr eaLnBrk="1" hangingPunct="1">
              <a:lnSpc>
                <a:spcPct val="150000"/>
              </a:lnSpc>
              <a:defRPr/>
            </a:pPr>
            <a:endParaRPr lang="en-US" sz="1600" dirty="0">
              <a:solidFill>
                <a:srgbClr val="C00000"/>
              </a:solidFill>
              <a:latin typeface="Arial" panose="020B0604020202020204" pitchFamily="34" charset="0"/>
              <a:ea typeface="ＭＳ Ｐゴシック" charset="0"/>
              <a:cs typeface="Arial" panose="020B0604020202020204" pitchFamily="34" charset="0"/>
            </a:endParaRPr>
          </a:p>
          <a:p>
            <a:pPr eaLnBrk="1" hangingPunct="1">
              <a:lnSpc>
                <a:spcPct val="150000"/>
              </a:lnSpc>
              <a:defRPr/>
            </a:pPr>
            <a:r>
              <a:rPr lang="en-US" sz="1600" dirty="0" err="1">
                <a:latin typeface="Arial" panose="020B0604020202020204" pitchFamily="34" charset="0"/>
                <a:ea typeface="ＭＳ Ｐゴシック" charset="0"/>
                <a:cs typeface="Arial" panose="020B0604020202020204" pitchFamily="34" charset="0"/>
              </a:rPr>
              <a:t>Contatti</a:t>
            </a:r>
            <a:r>
              <a:rPr lang="en-US" sz="1600" dirty="0">
                <a:latin typeface="Arial" panose="020B0604020202020204" pitchFamily="34" charset="0"/>
                <a:ea typeface="ＭＳ Ｐゴシック" charset="0"/>
                <a:cs typeface="Arial" panose="020B0604020202020204" pitchFamily="34" charset="0"/>
              </a:rPr>
              <a:t>: elezioni@unistrapg.it</a:t>
            </a:r>
            <a:br>
              <a:rPr lang="en-US" sz="1600" dirty="0">
                <a:latin typeface="Arial" panose="020B0604020202020204" pitchFamily="34" charset="0"/>
                <a:ea typeface="ＭＳ Ｐゴシック" charset="0"/>
                <a:cs typeface="Arial" panose="020B0604020202020204" pitchFamily="34" charset="0"/>
              </a:rPr>
            </a:br>
            <a:endParaRPr lang="en-US" sz="1710" dirty="0">
              <a:solidFill>
                <a:schemeClr val="bg1">
                  <a:lumMod val="50000"/>
                </a:schemeClr>
              </a:solidFill>
              <a:latin typeface="Futura Std Medium"/>
              <a:ea typeface="ＭＳ Ｐゴシック" charset="0"/>
              <a:cs typeface="Futura Std Medium"/>
            </a:endParaRPr>
          </a:p>
          <a:p>
            <a:pPr eaLnBrk="1" hangingPunct="1">
              <a:lnSpc>
                <a:spcPct val="150000"/>
              </a:lnSpc>
              <a:defRPr/>
            </a:pPr>
            <a:endParaRPr lang="en-US" sz="1710" dirty="0">
              <a:solidFill>
                <a:schemeClr val="bg1">
                  <a:lumMod val="50000"/>
                </a:schemeClr>
              </a:solidFill>
              <a:latin typeface="Futura Std Medium"/>
              <a:ea typeface="ＭＳ Ｐゴシック" charset="0"/>
              <a:cs typeface="Futura Std Medium"/>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43600"/>
            <a:ext cx="1277240" cy="549197"/>
          </a:xfrm>
          <a:prstGeom prst="rect">
            <a:avLst/>
          </a:prstGeom>
        </p:spPr>
      </p:pic>
      <p:pic>
        <p:nvPicPr>
          <p:cNvPr id="14" name="Picture 1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911" y="994158"/>
            <a:ext cx="3781553" cy="41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tilizzo del logo di Ateneo | Università per Stranieri di Perugia">
            <a:extLst>
              <a:ext uri="{FF2B5EF4-FFF2-40B4-BE49-F238E27FC236}">
                <a16:creationId xmlns:a16="http://schemas.microsoft.com/office/drawing/2014/main" id="{34382C28-2704-477A-95B3-43544BB6B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312446" cy="110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4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52400"/>
            <a:ext cx="9144000" cy="4585871"/>
          </a:xfrm>
          <a:prstGeom prst="rect">
            <a:avLst/>
          </a:prstGeom>
        </p:spPr>
        <p:txBody>
          <a:bodyPr wrap="square">
            <a:spAutoFit/>
          </a:bodyPr>
          <a:lstStyle/>
          <a:p>
            <a:r>
              <a:rPr lang="it-IT" sz="2000" dirty="0"/>
              <a:t>Procedimento elettorale </a:t>
            </a:r>
          </a:p>
          <a:p>
            <a:pPr marL="285750" indent="-285750">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t>Gli elenchi degli aventi diritto all’elettorato attivo e passivo sono pubblicati con le modalità indicate nei decreti di indizione</a:t>
            </a:r>
          </a:p>
          <a:p>
            <a:pPr marL="285750" indent="-285750" algn="just">
              <a:buFont typeface="Arial" panose="020B0604020202020204" pitchFamily="34" charset="0"/>
              <a:buChar char="•"/>
            </a:pPr>
            <a:r>
              <a:rPr lang="it-IT" sz="1600" dirty="0"/>
              <a:t>Il giorno e l’ora stabiliti, dopo la costituzione del Seggio Elettorale, il Presidente dichiara aperta la votazione</a:t>
            </a:r>
          </a:p>
          <a:p>
            <a:pPr marL="285750" indent="-285750" algn="just">
              <a:buFont typeface="Arial" panose="020B0604020202020204" pitchFamily="34" charset="0"/>
              <a:buChar char="•"/>
            </a:pPr>
            <a:r>
              <a:rPr lang="it-IT" sz="1600" dirty="0"/>
              <a:t>La procedura per l’espressione del voto online è attiva esclusivamente nel seguente intervallo temporale di apertura del voto:</a:t>
            </a:r>
          </a:p>
          <a:p>
            <a:pPr marL="742950" lvl="1" indent="-285750">
              <a:buFont typeface="Wingdings" panose="05000000000000000000" pitchFamily="2" charset="2"/>
              <a:buChar char="v"/>
            </a:pPr>
            <a:r>
              <a:rPr lang="it-IT" sz="1600" dirty="0"/>
              <a:t>10 novembre 2022, dalle 9:00 alle 16:00</a:t>
            </a:r>
          </a:p>
          <a:p>
            <a:pPr marL="285750" indent="-285750" algn="just">
              <a:buFont typeface="Arial" panose="020B0604020202020204" pitchFamily="34" charset="0"/>
              <a:buChar char="•"/>
            </a:pPr>
            <a:r>
              <a:rPr lang="it-IT" sz="1600" dirty="0"/>
              <a:t>Il sistema di voto elettronico garantisce la segretezza, l’anonimato, l’unicità, l’integrità (intesa come non manipolabilità da parte di terzi) e la non ripudiabilità del voto, nonché la correttezza dello scrutinio elettronico</a:t>
            </a:r>
          </a:p>
          <a:p>
            <a:pPr marL="285750" indent="-285750" algn="just">
              <a:buFont typeface="Arial" panose="020B0604020202020204" pitchFamily="34" charset="0"/>
              <a:buChar char="•"/>
            </a:pPr>
            <a:r>
              <a:rPr lang="it-IT" sz="1600" dirty="0"/>
              <a:t>Le operazioni di spoglio avvengono a cura del Seggio Elettorale alla presenza della Commissione Elettorale e con il personale del Servizio Organi Collegiali. Il Presidente o un altro componente del Seggio condivide il proprio schermo e viene dato avvio alla procedura di scrutinio elettronico che viene trasmessa in diretta streaming visualizzabile all’interno del Sito di Ateneo</a:t>
            </a:r>
          </a:p>
          <a:p>
            <a:pPr marL="285750" indent="-285750">
              <a:buFont typeface="Arial" panose="020B0604020202020204" pitchFamily="34" charset="0"/>
              <a:buChar char="•"/>
            </a:pPr>
            <a:r>
              <a:rPr lang="it-IT" sz="1600" dirty="0"/>
              <a:t>La Commissione prende atto con proprio verbale dei risultati verbalizzati dal Seggio Elettorale e, nel caso di raggiungimento del quorum, li comunica al Rettore per la proclamazione degli eletti. </a:t>
            </a:r>
          </a:p>
        </p:txBody>
      </p:sp>
    </p:spTree>
    <p:extLst>
      <p:ext uri="{BB962C8B-B14F-4D97-AF65-F5344CB8AC3E}">
        <p14:creationId xmlns:p14="http://schemas.microsoft.com/office/powerpoint/2010/main" val="113290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32500" t="10000" r="6000"/>
          <a:stretch/>
        </p:blipFill>
        <p:spPr>
          <a:xfrm>
            <a:off x="2895600" y="0"/>
            <a:ext cx="6248400" cy="6858000"/>
          </a:xfrm>
          <a:prstGeom prst="rect">
            <a:avLst/>
          </a:prstGeom>
        </p:spPr>
      </p:pic>
      <p:sp>
        <p:nvSpPr>
          <p:cNvPr id="6" name="object 6"/>
          <p:cNvSpPr txBox="1"/>
          <p:nvPr/>
        </p:nvSpPr>
        <p:spPr>
          <a:xfrm>
            <a:off x="381000" y="3429000"/>
            <a:ext cx="3092184" cy="800219"/>
          </a:xfrm>
          <a:prstGeom prst="rect">
            <a:avLst/>
          </a:prstGeom>
        </p:spPr>
        <p:txBody>
          <a:bodyPr vert="horz" wrap="square" lIns="0" tIns="0" rIns="0" bIns="0" rtlCol="0">
            <a:spAutoFit/>
          </a:bodyPr>
          <a:lstStyle/>
          <a:p>
            <a:pPr marL="12560"/>
            <a:r>
              <a:rPr lang="en-US" sz="2000" i="1" spc="15" dirty="0" err="1">
                <a:cs typeface="Calibri"/>
              </a:rPr>
              <a:t>Guida</a:t>
            </a:r>
            <a:r>
              <a:rPr lang="en-US" sz="2000" i="1" spc="15" dirty="0">
                <a:cs typeface="Calibri"/>
              </a:rPr>
              <a:t> </a:t>
            </a:r>
            <a:r>
              <a:rPr lang="en-US" sz="2000" i="1" spc="15" dirty="0" err="1">
                <a:cs typeface="Calibri"/>
              </a:rPr>
              <a:t>pratica</a:t>
            </a:r>
            <a:endParaRPr lang="en-US" sz="2000" i="1" spc="15" dirty="0">
              <a:cs typeface="Calibri"/>
            </a:endParaRPr>
          </a:p>
          <a:p>
            <a:pPr marL="12560"/>
            <a:r>
              <a:rPr lang="en-US" sz="3200" b="1" spc="15" dirty="0">
                <a:cs typeface="Calibri"/>
              </a:rPr>
              <a:t>Come </a:t>
            </a:r>
            <a:r>
              <a:rPr lang="en-US" sz="3200" b="1" spc="15" dirty="0" err="1">
                <a:cs typeface="Calibri"/>
              </a:rPr>
              <a:t>si</a:t>
            </a:r>
            <a:r>
              <a:rPr lang="en-US" sz="3200" b="1" spc="15" dirty="0">
                <a:cs typeface="Calibri"/>
              </a:rPr>
              <a:t> </a:t>
            </a:r>
            <a:r>
              <a:rPr lang="en-US" sz="3200" b="1" spc="15" dirty="0" err="1">
                <a:cs typeface="Calibri"/>
              </a:rPr>
              <a:t>vota</a:t>
            </a:r>
            <a:endParaRPr lang="en-US" sz="3200" b="1" spc="15" dirty="0">
              <a:cs typeface="Calibri"/>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4273"/>
            <a:ext cx="1981200" cy="851891"/>
          </a:xfrm>
          <a:prstGeom prst="rect">
            <a:avLst/>
          </a:prstGeom>
        </p:spPr>
      </p:pic>
    </p:spTree>
    <p:extLst>
      <p:ext uri="{BB962C8B-B14F-4D97-AF65-F5344CB8AC3E}">
        <p14:creationId xmlns:p14="http://schemas.microsoft.com/office/powerpoint/2010/main" val="420926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Ricevi le credenziali di accesso </a:t>
            </a:r>
          </a:p>
        </p:txBody>
      </p:sp>
      <p:sp>
        <p:nvSpPr>
          <p:cNvPr id="4" name="Rettangolo 3"/>
          <p:cNvSpPr/>
          <p:nvPr/>
        </p:nvSpPr>
        <p:spPr>
          <a:xfrm>
            <a:off x="264767" y="983279"/>
            <a:ext cx="4144851" cy="3139321"/>
          </a:xfrm>
          <a:prstGeom prst="rect">
            <a:avLst/>
          </a:prstGeom>
        </p:spPr>
        <p:txBody>
          <a:bodyPr wrap="square" anchor="t">
            <a:spAutoFit/>
          </a:bodyPr>
          <a:lstStyle/>
          <a:p>
            <a:endParaRPr lang="it-IT" dirty="0"/>
          </a:p>
          <a:p>
            <a:endParaRPr lang="it-IT" dirty="0"/>
          </a:p>
          <a:p>
            <a:r>
              <a:rPr lang="it-IT" dirty="0"/>
              <a:t>- Le credenziali per il voto elettronico sono generate all’atto della configurazione del seggio elettorale elettronico e sono immediatamente inviate all’indirizzo email istituzionale dell’elettore.</a:t>
            </a:r>
            <a:br>
              <a:rPr lang="it-IT" dirty="0"/>
            </a:br>
            <a:r>
              <a:rPr lang="it-IT" dirty="0"/>
              <a:t>- La mail perviene dall’indirizzo «notifica-eligo@evoting.it».</a:t>
            </a:r>
            <a:br>
              <a:rPr lang="it-IT" dirty="0"/>
            </a:br>
            <a:r>
              <a:rPr lang="it-IT" dirty="0"/>
              <a:t>- Cliccare su «ACCEDI» per entrare nella cabina elettorale elettronica.</a:t>
            </a:r>
            <a:endParaRPr lang="it-IT" i="1"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30050" t="15990" r="31138" b="7746"/>
          <a:stretch/>
        </p:blipFill>
        <p:spPr>
          <a:xfrm>
            <a:off x="4724400" y="990600"/>
            <a:ext cx="4343400" cy="480060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03878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Accedi all’area di voto</a:t>
            </a:r>
          </a:p>
        </p:txBody>
      </p:sp>
      <p:sp>
        <p:nvSpPr>
          <p:cNvPr id="4" name="Rettangolo 3"/>
          <p:cNvSpPr/>
          <p:nvPr/>
        </p:nvSpPr>
        <p:spPr>
          <a:xfrm>
            <a:off x="304800" y="1103891"/>
            <a:ext cx="8686800" cy="1477328"/>
          </a:xfrm>
          <a:prstGeom prst="rect">
            <a:avLst/>
          </a:prstGeom>
        </p:spPr>
        <p:txBody>
          <a:bodyPr wrap="square">
            <a:spAutoFit/>
          </a:bodyPr>
          <a:lstStyle/>
          <a:p>
            <a:r>
              <a:rPr lang="it-IT" dirty="0"/>
              <a:t>Per accedere alla piattaforma ELIGO</a:t>
            </a:r>
          </a:p>
          <a:p>
            <a:r>
              <a:rPr lang="it-IT" dirty="0"/>
              <a:t>inserire la username e password ricevuti nel </a:t>
            </a:r>
            <a:r>
              <a:rPr lang="it-IT" dirty="0" err="1"/>
              <a:t>form</a:t>
            </a:r>
            <a:r>
              <a:rPr lang="it-IT" dirty="0"/>
              <a:t> in alto a sinistra</a:t>
            </a:r>
          </a:p>
          <a:p>
            <a:r>
              <a:rPr lang="it-IT" dirty="0"/>
              <a:t>Se si inseriscono le credenziali di accesso con “copia/incolla“, fare attenzione a copiare esclusivamente i caratteri privi dello spazio prima e/o dopo.</a:t>
            </a:r>
          </a:p>
          <a:p>
            <a:r>
              <a:rPr lang="it-IT" dirty="0"/>
              <a:t>Cliccare sul “Accedi“.</a:t>
            </a:r>
            <a:endParaRPr lang="it-IT" dirty="0">
              <a:latin typeface="CIDFont+F3"/>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2013" r="1283" b="5725"/>
          <a:stretch/>
        </p:blipFill>
        <p:spPr>
          <a:xfrm>
            <a:off x="14903" y="2578910"/>
            <a:ext cx="9129097" cy="4279090"/>
          </a:xfrm>
          <a:prstGeom prst="rect">
            <a:avLst/>
          </a:prstGeom>
        </p:spPr>
      </p:pic>
    </p:spTree>
    <p:extLst>
      <p:ext uri="{BB962C8B-B14F-4D97-AF65-F5344CB8AC3E}">
        <p14:creationId xmlns:p14="http://schemas.microsoft.com/office/powerpoint/2010/main" val="298224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Esprimi il tuo voto</a:t>
            </a:r>
          </a:p>
        </p:txBody>
      </p:sp>
      <p:sp>
        <p:nvSpPr>
          <p:cNvPr id="4" name="Rettangolo 3"/>
          <p:cNvSpPr/>
          <p:nvPr/>
        </p:nvSpPr>
        <p:spPr>
          <a:xfrm>
            <a:off x="288636" y="1295400"/>
            <a:ext cx="2895600" cy="3416320"/>
          </a:xfrm>
          <a:prstGeom prst="rect">
            <a:avLst/>
          </a:prstGeom>
        </p:spPr>
        <p:txBody>
          <a:bodyPr wrap="square">
            <a:spAutoFit/>
          </a:bodyPr>
          <a:lstStyle/>
          <a:p>
            <a:r>
              <a:rPr lang="it-IT" dirty="0"/>
              <a:t>Verrà visualizzata la scheda o le schede da votare.</a:t>
            </a:r>
          </a:p>
          <a:p>
            <a:r>
              <a:rPr lang="it-IT" dirty="0"/>
              <a:t>Per esprimere il voto selezionare il bottoncino relativo al candidato scelto per assegnare la/le preferenze. </a:t>
            </a:r>
            <a:r>
              <a:rPr lang="it-IT" dirty="0" err="1"/>
              <a:t>Ri</a:t>
            </a:r>
            <a:r>
              <a:rPr lang="it-IT" dirty="0"/>
              <a:t>-premi per deselezionare il candidato e selezionarne un altro</a:t>
            </a:r>
          </a:p>
          <a:p>
            <a:endParaRPr lang="it-IT" dirty="0"/>
          </a:p>
          <a:p>
            <a:r>
              <a:rPr lang="it-IT" dirty="0"/>
              <a:t>Cliccare “Conferma preferenze“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6063" t="11975" r="18183" b="7098"/>
          <a:stretch/>
        </p:blipFill>
        <p:spPr>
          <a:xfrm>
            <a:off x="3200400" y="1371600"/>
            <a:ext cx="5943600" cy="41148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99119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Conferma il tuo voto</a:t>
            </a:r>
          </a:p>
        </p:txBody>
      </p:sp>
      <p:sp>
        <p:nvSpPr>
          <p:cNvPr id="4" name="Rettangolo 3"/>
          <p:cNvSpPr/>
          <p:nvPr/>
        </p:nvSpPr>
        <p:spPr>
          <a:xfrm>
            <a:off x="304800" y="1295400"/>
            <a:ext cx="2438400" cy="3416320"/>
          </a:xfrm>
          <a:prstGeom prst="rect">
            <a:avLst/>
          </a:prstGeom>
        </p:spPr>
        <p:txBody>
          <a:bodyPr wrap="square">
            <a:spAutoFit/>
          </a:bodyPr>
          <a:lstStyle/>
          <a:p>
            <a:r>
              <a:rPr lang="it-IT" dirty="0"/>
              <a:t>Una volta assegnato il voto, viene</a:t>
            </a:r>
          </a:p>
          <a:p>
            <a:r>
              <a:rPr lang="it-IT" dirty="0"/>
              <a:t>presentata la pagina </a:t>
            </a:r>
            <a:r>
              <a:rPr lang="it-IT" b="1" dirty="0"/>
              <a:t>di riepilogo del voto</a:t>
            </a:r>
            <a:r>
              <a:rPr lang="it-IT" dirty="0"/>
              <a:t>.</a:t>
            </a:r>
          </a:p>
          <a:p>
            <a:endParaRPr lang="it-IT" dirty="0"/>
          </a:p>
          <a:p>
            <a:r>
              <a:rPr lang="it-IT" dirty="0"/>
              <a:t>Il voto viene inserito nell’urna digitale, solo dopo questo passaggio. </a:t>
            </a:r>
          </a:p>
          <a:p>
            <a:endParaRPr lang="it-IT" dirty="0"/>
          </a:p>
          <a:p>
            <a:r>
              <a:rPr lang="it-IT" dirty="0"/>
              <a:t>Premendo su «Registra Preferenze» il voto diventa immodificabile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7691" t="11586" r="18444" b="7317"/>
          <a:stretch/>
        </p:blipFill>
        <p:spPr>
          <a:xfrm>
            <a:off x="2971800" y="1295400"/>
            <a:ext cx="6248400" cy="4463143"/>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31319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Votazione eseguita</a:t>
            </a:r>
          </a:p>
        </p:txBody>
      </p:sp>
      <p:sp>
        <p:nvSpPr>
          <p:cNvPr id="4" name="Rettangolo 3"/>
          <p:cNvSpPr/>
          <p:nvPr/>
        </p:nvSpPr>
        <p:spPr>
          <a:xfrm>
            <a:off x="300507" y="1206130"/>
            <a:ext cx="3208545" cy="4247317"/>
          </a:xfrm>
          <a:prstGeom prst="rect">
            <a:avLst/>
          </a:prstGeom>
        </p:spPr>
        <p:txBody>
          <a:bodyPr wrap="square">
            <a:spAutoFit/>
          </a:bodyPr>
          <a:lstStyle/>
          <a:p>
            <a:r>
              <a:rPr lang="it-IT" dirty="0"/>
              <a:t>Una volta confermato il voto, comparirà il messaggio che il voto è stato registrato.</a:t>
            </a:r>
          </a:p>
          <a:p>
            <a:endParaRPr lang="it-IT" dirty="0"/>
          </a:p>
          <a:p>
            <a:r>
              <a:rPr lang="it-IT" b="1" dirty="0"/>
              <a:t>NON chiudere il browser o spegnere il PC</a:t>
            </a:r>
          </a:p>
          <a:p>
            <a:endParaRPr lang="it-IT" b="1" dirty="0"/>
          </a:p>
          <a:p>
            <a:r>
              <a:rPr lang="it-IT" dirty="0"/>
              <a:t>Cliccare “Continua“ per terminare l’operazione di voto o passare alla scheda successiva.</a:t>
            </a:r>
          </a:p>
          <a:p>
            <a:endParaRPr lang="it-IT" dirty="0"/>
          </a:p>
          <a:p>
            <a:r>
              <a:rPr lang="it-IT" dirty="0"/>
              <a:t>E’ possibile anche ricevere via email o stampare la conferma di </a:t>
            </a:r>
          </a:p>
          <a:p>
            <a:r>
              <a:rPr lang="it-IT" dirty="0"/>
              <a:t>avvenuta votazione selezionando l’opzione relativa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052" y="1295400"/>
            <a:ext cx="5634947" cy="3881048"/>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190367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539430"/>
          </a:xfrm>
          <a:prstGeom prst="rect">
            <a:avLst/>
          </a:prstGeom>
        </p:spPr>
        <p:txBody>
          <a:bodyPr wrap="square">
            <a:spAutoFit/>
          </a:bodyPr>
          <a:lstStyle/>
          <a:p>
            <a:r>
              <a:rPr lang="it-IT" sz="1400" i="1" dirty="0"/>
              <a:t>Come fa ELIGO ad assicurare la sicurezza e segretezza del voto?</a:t>
            </a:r>
          </a:p>
          <a:p>
            <a:r>
              <a:rPr lang="it-IT" sz="1400" dirty="0"/>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p>
          <a:p>
            <a:endParaRPr lang="it-IT" sz="1400" dirty="0"/>
          </a:p>
          <a:p>
            <a:r>
              <a:rPr lang="it-IT" sz="1400" i="1" dirty="0"/>
              <a:t>Posso ricevere una nuova password?</a:t>
            </a:r>
          </a:p>
          <a:p>
            <a:r>
              <a:rPr lang="it-IT" sz="1400" dirty="0"/>
              <a:t>I dati d'accesso dell'elettore vengono generati automaticamente e in modo sicuro utilizzando diversi</a:t>
            </a:r>
          </a:p>
          <a:p>
            <a:r>
              <a:rPr lang="it-IT" sz="1400" dirty="0"/>
              <a:t>algoritmi di sicurezza. Per questo motivo e per ragioni di sicurezza non è possibile generarli manualmente.</a:t>
            </a:r>
          </a:p>
          <a:p>
            <a:r>
              <a:rPr lang="it-IT" sz="1400" dirty="0"/>
              <a:t>Tuttavia se ha perso la lettera/email contenente i dati di accesso, sarà possibile richiedere all'organizzatore dell'elezione che vengano generate e inviate nuove credenziali di accesso. </a:t>
            </a:r>
          </a:p>
          <a:p>
            <a:r>
              <a:rPr lang="it-IT" sz="1400" dirty="0"/>
              <a:t>Il sistema ELIGO impedisce il doppio voto controllando che l’elettore non abbia già votato.</a:t>
            </a:r>
          </a:p>
          <a:p>
            <a:endParaRPr lang="it-IT" sz="1400" dirty="0"/>
          </a:p>
          <a:p>
            <a:r>
              <a:rPr lang="it-IT" sz="1400" i="1" dirty="0"/>
              <a:t>Il sistema di voto on line ELIGO separa il voto dal votante? </a:t>
            </a:r>
          </a:p>
          <a:p>
            <a:r>
              <a:rPr lang="it-IT" sz="1400" dirty="0"/>
              <a:t>Sì. ELIGO, in caso di votazione segreta, separa il voto dal votante (l'urna elettorale è separata dalla lista elettorale).</a:t>
            </a:r>
          </a:p>
          <a:p>
            <a:r>
              <a:rPr lang="it-IT" sz="1400" dirty="0"/>
              <a:t>In questo modo è assicurata l’assoluta segretezza del voto e l’impossibilità di risalire dal voto all'elettore e viceversa.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0839241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ACE02046845D046A9D3AE962C7F4D78" ma:contentTypeVersion="11" ma:contentTypeDescription="Creare un nuovo documento." ma:contentTypeScope="" ma:versionID="533a8945bc5a74b37834837fa67586cc">
  <xsd:schema xmlns:xsd="http://www.w3.org/2001/XMLSchema" xmlns:xs="http://www.w3.org/2001/XMLSchema" xmlns:p="http://schemas.microsoft.com/office/2006/metadata/properties" xmlns:ns2="655ae93e-50a0-4829-9fcf-ad2a8d5032dd" xmlns:ns3="07e8e6a0-de1b-4f42-8e7c-f08932d818fe" targetNamespace="http://schemas.microsoft.com/office/2006/metadata/properties" ma:root="true" ma:fieldsID="8cd7f39481c7aba72adc755ebb57b8bc" ns2:_="" ns3:_="">
    <xsd:import namespace="655ae93e-50a0-4829-9fcf-ad2a8d5032dd"/>
    <xsd:import namespace="07e8e6a0-de1b-4f42-8e7c-f08932d818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NoteAM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ae93e-50a0-4829-9fcf-ad2a8d5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NoteAMM" ma:index="18" nillable="true" ma:displayName="Note AMM" ma:format="Dropdown" ma:internalName="NoteAMM">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AMM xmlns="655ae93e-50a0-4829-9fcf-ad2a8d5032dd" xsi:nil="true"/>
  </documentManagement>
</p:properties>
</file>

<file path=customXml/itemProps1.xml><?xml version="1.0" encoding="utf-8"?>
<ds:datastoreItem xmlns:ds="http://schemas.openxmlformats.org/officeDocument/2006/customXml" ds:itemID="{E3AF3673-43E0-4905-82C0-2DB06A7D8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ae93e-50a0-4829-9fcf-ad2a8d5032dd"/>
    <ds:schemaRef ds:uri="07e8e6a0-de1b-4f42-8e7c-f08932d81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DC0A22-9C75-482C-8593-8550DFFD6477}">
  <ds:schemaRefs>
    <ds:schemaRef ds:uri="http://schemas.microsoft.com/sharepoint/v3/contenttype/forms"/>
  </ds:schemaRefs>
</ds:datastoreItem>
</file>

<file path=customXml/itemProps3.xml><?xml version="1.0" encoding="utf-8"?>
<ds:datastoreItem xmlns:ds="http://schemas.openxmlformats.org/officeDocument/2006/customXml" ds:itemID="{8E32F838-3501-40A0-B0AD-861314761172}">
  <ds:schemaRefs>
    <ds:schemaRef ds:uri="http://schemas.microsoft.com/office/2006/metadata/properties"/>
    <ds:schemaRef ds:uri="http://schemas.microsoft.com/office/infopath/2007/PartnerControls"/>
    <ds:schemaRef ds:uri="655ae93e-50a0-4829-9fcf-ad2a8d5032dd"/>
  </ds:schemaRefs>
</ds:datastoreItem>
</file>

<file path=docProps/app.xml><?xml version="1.0" encoding="utf-8"?>
<Properties xmlns="http://schemas.openxmlformats.org/officeDocument/2006/extended-properties" xmlns:vt="http://schemas.openxmlformats.org/officeDocument/2006/docPropsVTypes">
  <Template/>
  <TotalTime>51</TotalTime>
  <Words>893</Words>
  <Application>Microsoft Office PowerPoint</Application>
  <PresentationFormat>Presentazione su schermo (4:3)</PresentationFormat>
  <Paragraphs>75</Paragraphs>
  <Slides>11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CIDFont+F3</vt:lpstr>
      <vt:lpstr>Futura Std Medium</vt:lpstr>
      <vt:lpstr>Arial</vt:lpstr>
      <vt:lpstr>Calibri</vt:lpstr>
      <vt:lpstr>Calibri Light</vt:lpstr>
      <vt:lpstr>Wingdings</vt:lpstr>
      <vt:lpstr>Tema di Office</vt:lpstr>
      <vt:lpstr>Presentazione standard di PowerPoint</vt:lpstr>
      <vt:lpstr>Presentazione standard di PowerPoint</vt:lpstr>
      <vt:lpstr>Presentazione standard di PowerPoint</vt:lpstr>
      <vt:lpstr>Ricevi le credenziali di accesso </vt:lpstr>
      <vt:lpstr>Accedi all’area di voto</vt:lpstr>
      <vt:lpstr>Esprimi il tuo voto</vt:lpstr>
      <vt:lpstr>Conferma il tuo voto</vt:lpstr>
      <vt:lpstr>Votazione eseguita</vt:lpstr>
      <vt:lpstr>Domande e Risposte</vt:lpstr>
      <vt:lpstr>Domande e Risposte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filip</dc:creator>
  <cp:lastModifiedBy>Alessandro Campagnacci</cp:lastModifiedBy>
  <cp:revision>118</cp:revision>
  <cp:lastPrinted>2017-04-07T10:57:36Z</cp:lastPrinted>
  <dcterms:created xsi:type="dcterms:W3CDTF">2015-07-10T13:34:15Z</dcterms:created>
  <dcterms:modified xsi:type="dcterms:W3CDTF">2022-11-08T11:01:41Z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2013-06-11T00:00:00Z</vt:filetime>
  </property>
  <property fmtid="{D5CDD505-2E9C-101B-9397-08002B2CF9AE}" pid="3" name="Creator">
    <vt:lpwstr>Adobe InDesign CS6 (Windows)</vt:lpwstr>
  </property>
  <property fmtid="{D5CDD505-2E9C-101B-9397-08002B2CF9AE}" pid="4" name="LastSaved">
    <vt:filetime>2015-07-10T00:00:00Z</vt:filetime>
  </property>
  <property fmtid="{D5CDD505-2E9C-101B-9397-08002B2CF9AE}" pid="5" name="ContentTypeId">
    <vt:lpwstr>0x010100CACE02046845D046A9D3AE962C7F4D78</vt:lpwstr>
  </property>
</Properties>
</file>